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65" r:id="rId4"/>
    <p:sldId id="266" r:id="rId5"/>
    <p:sldId id="271" r:id="rId6"/>
    <p:sldId id="273" r:id="rId7"/>
    <p:sldId id="267" r:id="rId8"/>
    <p:sldId id="280" r:id="rId9"/>
    <p:sldId id="281" r:id="rId10"/>
    <p:sldId id="268" r:id="rId11"/>
    <p:sldId id="282" r:id="rId12"/>
    <p:sldId id="284" r:id="rId13"/>
    <p:sldId id="285" r:id="rId14"/>
    <p:sldId id="269" r:id="rId15"/>
    <p:sldId id="286" r:id="rId16"/>
    <p:sldId id="287" r:id="rId17"/>
    <p:sldId id="28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0AE"/>
    <a:srgbClr val="E5E5FE"/>
    <a:srgbClr val="39355D"/>
    <a:srgbClr val="FFC0CB"/>
    <a:srgbClr val="22222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7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7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7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2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6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5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9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0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4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srgbClr val="7670AE"/>
                </a:solidFill>
              </a:rPr>
              <a:t>PORTFOLIO </a:t>
            </a:r>
          </a:p>
          <a:p>
            <a:pPr algn="ctr" latinLnBrk="0">
              <a:defRPr/>
            </a:pPr>
            <a:r>
              <a:rPr lang="en-US" altLang="ko-KR" sz="1200" kern="0" dirty="0">
                <a:solidFill>
                  <a:prstClr val="white">
                    <a:lumMod val="75000"/>
                  </a:prstClr>
                </a:solidFill>
              </a:rPr>
              <a:t>FRIENDS FANPAGE</a:t>
            </a:r>
            <a:endParaRPr lang="ko-KR" altLang="en-US" sz="3600" dirty="0">
              <a:solidFill>
                <a:prstClr val="black"/>
              </a:solidFill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 err="1">
                <a:solidFill>
                  <a:prstClr val="white"/>
                </a:solidFill>
              </a:rPr>
              <a:t>Sunwoo</a:t>
            </a:r>
            <a:r>
              <a:rPr lang="ko-KR" altLang="en-US" sz="1200" kern="0" dirty="0">
                <a:solidFill>
                  <a:prstClr val="white"/>
                </a:solidFill>
              </a:rPr>
              <a:t> </a:t>
            </a:r>
            <a:r>
              <a:rPr lang="en-US" altLang="ko-KR" sz="1200" kern="0" dirty="0">
                <a:solidFill>
                  <a:prstClr val="white"/>
                </a:solidFill>
              </a:rPr>
              <a:t>Hyun</a:t>
            </a:r>
            <a:endParaRPr lang="ko-KR" altLang="en-US" sz="2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0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                 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A82C21-DDAD-480E-803B-9B86342AC5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26"/>
          <a:stretch/>
        </p:blipFill>
        <p:spPr>
          <a:xfrm>
            <a:off x="942323" y="1301554"/>
            <a:ext cx="5623577" cy="3191241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7ECF7A-8165-45B3-95D6-7D990152D3C0}"/>
              </a:ext>
            </a:extLst>
          </p:cNvPr>
          <p:cNvSpPr/>
          <p:nvPr/>
        </p:nvSpPr>
        <p:spPr>
          <a:xfrm>
            <a:off x="1002430" y="2642444"/>
            <a:ext cx="5474569" cy="1088307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8778078-649D-4028-AFAF-6DAB4C1BAA2B}"/>
              </a:ext>
            </a:extLst>
          </p:cNvPr>
          <p:cNvCxnSpPr>
            <a:cxnSpLocks/>
          </p:cNvCxnSpPr>
          <p:nvPr/>
        </p:nvCxnSpPr>
        <p:spPr>
          <a:xfrm>
            <a:off x="6479598" y="3186597"/>
            <a:ext cx="1039002" cy="433425"/>
          </a:xfrm>
          <a:prstGeom prst="bentConnector3">
            <a:avLst>
              <a:gd name="adj1" fmla="val 6085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7D8ECC-DBE5-447B-84E1-11FE7693F449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(1/4)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1DFF60-E375-4B36-A74F-3E8A2F98140D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jQuery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이용한 부드러운 스크롤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E7CF65-5378-42EF-AA5E-82E1F7B5F15E}"/>
              </a:ext>
            </a:extLst>
          </p:cNvPr>
          <p:cNvSpPr/>
          <p:nvPr/>
        </p:nvSpPr>
        <p:spPr>
          <a:xfrm>
            <a:off x="7764696" y="3376089"/>
            <a:ext cx="348498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박스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float:left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블록박스가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옆으로 흐르게 설정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하나의 배경 이미지로 가로크기와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background-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positon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%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설정해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크기에 따라 이미지 비율이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크기에 맞게 조절됨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99DD88A-E2DC-420F-AC74-14B03C0AC922}"/>
              </a:ext>
            </a:extLst>
          </p:cNvPr>
          <p:cNvCxnSpPr>
            <a:cxnSpLocks/>
          </p:cNvCxnSpPr>
          <p:nvPr/>
        </p:nvCxnSpPr>
        <p:spPr>
          <a:xfrm>
            <a:off x="6727853" y="1569989"/>
            <a:ext cx="790747" cy="31955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1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FD5ABD-CF97-4185-90FC-00D86417D5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33"/>
          <a:stretch/>
        </p:blipFill>
        <p:spPr>
          <a:xfrm>
            <a:off x="935570" y="1298883"/>
            <a:ext cx="5629822" cy="3227581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(2/4)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6F119B-8859-4D95-BDC8-070AE81DF589}"/>
              </a:ext>
            </a:extLst>
          </p:cNvPr>
          <p:cNvSpPr/>
          <p:nvPr/>
        </p:nvSpPr>
        <p:spPr>
          <a:xfrm>
            <a:off x="3451545" y="1368406"/>
            <a:ext cx="2492055" cy="561994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4C74AF-5B5E-40A7-9332-8ECBF7352B08}"/>
              </a:ext>
            </a:extLst>
          </p:cNvPr>
          <p:cNvSpPr/>
          <p:nvPr/>
        </p:nvSpPr>
        <p:spPr>
          <a:xfrm>
            <a:off x="1256015" y="1842478"/>
            <a:ext cx="1055386" cy="232312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32CCFF1-E4EC-447C-82BC-7DCD3CBE120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1401" y="3004039"/>
            <a:ext cx="5214814" cy="61598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83019FF-E5D5-4F50-B879-37A1FA658D96}"/>
              </a:ext>
            </a:extLst>
          </p:cNvPr>
          <p:cNvCxnSpPr>
            <a:cxnSpLocks/>
          </p:cNvCxnSpPr>
          <p:nvPr/>
        </p:nvCxnSpPr>
        <p:spPr>
          <a:xfrm>
            <a:off x="5943600" y="1626931"/>
            <a:ext cx="1582615" cy="248761"/>
          </a:xfrm>
          <a:prstGeom prst="bentConnector3">
            <a:avLst>
              <a:gd name="adj1" fmla="val 65556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35CA05-BA16-491B-9D6D-A3A4F4EDD827}"/>
              </a:ext>
            </a:extLst>
          </p:cNvPr>
          <p:cNvSpPr/>
          <p:nvPr/>
        </p:nvSpPr>
        <p:spPr>
          <a:xfrm>
            <a:off x="7764696" y="1626931"/>
            <a:ext cx="365279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Hover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 서브메뉴 슬라이드 다운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&lt;li&gt;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에 가상요소로 서브메뉴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슬라이드 다운 시 꽉 차는 배경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만듬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5D6C39-7C20-2893-BE3F-3C3FDFD8A492}"/>
              </a:ext>
            </a:extLst>
          </p:cNvPr>
          <p:cNvSpPr/>
          <p:nvPr/>
        </p:nvSpPr>
        <p:spPr>
          <a:xfrm>
            <a:off x="7764696" y="3376089"/>
            <a:ext cx="348498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이미지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/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설명박스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float:left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블록박스가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옆으로 흐르게 설정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하나의 배경 이미지를 이용해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가로크기와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background-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positon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%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로 설정해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크기에 따라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이미지 비율이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크기에 맞게 조절됨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0764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09988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D37FB-3880-4635-A665-1D552A1E1FD7}"/>
              </a:ext>
            </a:extLst>
          </p:cNvPr>
          <p:cNvSpPr/>
          <p:nvPr/>
        </p:nvSpPr>
        <p:spPr>
          <a:xfrm>
            <a:off x="7764696" y="1626931"/>
            <a:ext cx="3652794" cy="2082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이미지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&lt;ul&gt;,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setInterval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과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setTimeout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으로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슬라이드가 시간차를 두고 자동으로 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(3/4)</a:t>
            </a:r>
          </a:p>
        </p:txBody>
      </p:sp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0C775-49B2-4B29-B692-D8A1729CFE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9" b="1480"/>
          <a:stretch/>
        </p:blipFill>
        <p:spPr>
          <a:xfrm>
            <a:off x="914154" y="1266371"/>
            <a:ext cx="5673200" cy="320993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7A4CFA-D0A3-41B5-8334-13D9BE43D5B8}"/>
              </a:ext>
            </a:extLst>
          </p:cNvPr>
          <p:cNvSpPr/>
          <p:nvPr/>
        </p:nvSpPr>
        <p:spPr>
          <a:xfrm>
            <a:off x="5464204" y="3690939"/>
            <a:ext cx="508894" cy="19526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91FDFB-D8C3-40D2-BEB7-815DCCA27261}"/>
              </a:ext>
            </a:extLst>
          </p:cNvPr>
          <p:cNvSpPr/>
          <p:nvPr/>
        </p:nvSpPr>
        <p:spPr>
          <a:xfrm>
            <a:off x="1918954" y="1309474"/>
            <a:ext cx="3681745" cy="211190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EC9600-9EF9-43FC-AC9E-9F07ABC3B63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600699" y="1842479"/>
            <a:ext cx="1917901" cy="522948"/>
          </a:xfrm>
          <a:prstGeom prst="bentConnector3">
            <a:avLst>
              <a:gd name="adj1" fmla="val 73839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1FAEDC-27C6-DCFD-3837-249A97A091BA}"/>
              </a:ext>
            </a:extLst>
          </p:cNvPr>
          <p:cNvSpPr/>
          <p:nvPr/>
        </p:nvSpPr>
        <p:spPr>
          <a:xfrm>
            <a:off x="7764696" y="3551453"/>
            <a:ext cx="3484981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SNS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for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내부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switch case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+ if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a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링크 연결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B0A57D-8E73-2ACF-CFC0-ADFC6621368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973098" y="3788570"/>
            <a:ext cx="1545502" cy="9948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7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09988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D37FB-3880-4635-A665-1D552A1E1FD7}"/>
              </a:ext>
            </a:extLst>
          </p:cNvPr>
          <p:cNvSpPr/>
          <p:nvPr/>
        </p:nvSpPr>
        <p:spPr>
          <a:xfrm>
            <a:off x="7764696" y="1626931"/>
            <a:ext cx="365279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: onclick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내장함수로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슬레이트 모양 버튼 클릭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이미지 영역 크기에 맞춘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iframe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태그 유튜브 동영상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자동재생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54EB0-53FE-4788-B9D3-5F0C245DE7C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4-1 MAIN PAGE </a:t>
            </a:r>
            <a:r>
              <a:rPr lang="en-US" altLang="ko-KR" sz="2000" b="1" dirty="0">
                <a:solidFill>
                  <a:srgbClr val="888888"/>
                </a:solidFill>
                <a:ea typeface="야놀자 야체 B" panose="02020603020101020101"/>
              </a:rPr>
              <a:t>(4/4)</a:t>
            </a:r>
          </a:p>
        </p:txBody>
      </p:sp>
      <p:pic>
        <p:nvPicPr>
          <p:cNvPr id="4" name="그림 3" descr="텍스트, 사람, 실외, 가장이(가) 표시된 사진&#10;&#10;자동 생성된 설명">
            <a:extLst>
              <a:ext uri="{FF2B5EF4-FFF2-40B4-BE49-F238E27FC236}">
                <a16:creationId xmlns:a16="http://schemas.microsoft.com/office/drawing/2014/main" id="{5E45789C-E7AC-FA64-B5ED-765091F7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3"/>
          <a:stretch/>
        </p:blipFill>
        <p:spPr>
          <a:xfrm>
            <a:off x="923897" y="1266371"/>
            <a:ext cx="5662058" cy="3181254"/>
          </a:xfrm>
          <a:prstGeom prst="rect">
            <a:avLst/>
          </a:prstGeom>
        </p:spPr>
      </p:pic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5AA18E1-6D68-91FF-7E29-50D985A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5" y="1126961"/>
            <a:ext cx="5959568" cy="50176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7A4CFA-D0A3-41B5-8334-13D9BE43D5B8}"/>
              </a:ext>
            </a:extLst>
          </p:cNvPr>
          <p:cNvSpPr/>
          <p:nvPr/>
        </p:nvSpPr>
        <p:spPr>
          <a:xfrm>
            <a:off x="4984004" y="3713061"/>
            <a:ext cx="214804" cy="19526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91FDFB-D8C3-40D2-BEB7-815DCCA27261}"/>
              </a:ext>
            </a:extLst>
          </p:cNvPr>
          <p:cNvSpPr/>
          <p:nvPr/>
        </p:nvSpPr>
        <p:spPr>
          <a:xfrm>
            <a:off x="1914053" y="1602594"/>
            <a:ext cx="3681745" cy="211190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EC9600-9EF9-43FC-AC9E-9F07ABC3B63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198808" y="1842479"/>
            <a:ext cx="2319792" cy="1968213"/>
          </a:xfrm>
          <a:prstGeom prst="bentConnector3">
            <a:avLst>
              <a:gd name="adj1" fmla="val 78609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132E47-141A-D7D1-8938-3E5C8A55DC44}"/>
              </a:ext>
            </a:extLst>
          </p:cNvPr>
          <p:cNvSpPr/>
          <p:nvPr/>
        </p:nvSpPr>
        <p:spPr>
          <a:xfrm>
            <a:off x="3114703" y="4122173"/>
            <a:ext cx="402788" cy="26547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47D255-53B4-F1B6-DC07-553525ED113D}"/>
              </a:ext>
            </a:extLst>
          </p:cNvPr>
          <p:cNvSpPr/>
          <p:nvPr/>
        </p:nvSpPr>
        <p:spPr>
          <a:xfrm>
            <a:off x="7764696" y="4023404"/>
            <a:ext cx="3484981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하단로고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사이트정보 앞쪽에 가상요소로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아이콘 삽입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브라우저 크기에 따라 사이즈 조정됨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BDC787-C923-66F0-6D74-FB47DDDC2DF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517491" y="4248345"/>
            <a:ext cx="4001109" cy="6564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1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9D37B-FEFC-400A-ADAB-1D401373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81"/>
          <a:stretch/>
        </p:blipFill>
        <p:spPr>
          <a:xfrm>
            <a:off x="1538503" y="1290076"/>
            <a:ext cx="2165061" cy="46804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E4E9E5-E12A-4E6F-1107-5E8B89B8C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3" y="1179233"/>
            <a:ext cx="2434610" cy="49130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3D8D45-B7A8-484D-97B4-F24E04FFF77E}"/>
              </a:ext>
            </a:extLst>
          </p:cNvPr>
          <p:cNvSpPr/>
          <p:nvPr/>
        </p:nvSpPr>
        <p:spPr>
          <a:xfrm>
            <a:off x="7763775" y="995023"/>
            <a:ext cx="402466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4-2 MOBILE</a:t>
            </a:r>
            <a:endParaRPr lang="en-US" altLang="ko-KR" sz="2000" b="1" dirty="0">
              <a:solidFill>
                <a:srgbClr val="888888"/>
              </a:solidFill>
              <a:ea typeface="야놀자 야체 B" panose="0202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2F05DA-B2B9-4B21-B317-209DF3813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86"/>
          <a:stretch/>
        </p:blipFill>
        <p:spPr>
          <a:xfrm>
            <a:off x="4323530" y="1290788"/>
            <a:ext cx="2176753" cy="46797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C6489F-454C-EE39-5B77-C1AE17C0C196}"/>
              </a:ext>
            </a:extLst>
          </p:cNvPr>
          <p:cNvSpPr/>
          <p:nvPr/>
        </p:nvSpPr>
        <p:spPr>
          <a:xfrm>
            <a:off x="7764696" y="1626931"/>
            <a:ext cx="365279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rem, %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단위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4F34A5-F863-84A7-AB3A-BFE07A068175}"/>
              </a:ext>
            </a:extLst>
          </p:cNvPr>
          <p:cNvSpPr/>
          <p:nvPr/>
        </p:nvSpPr>
        <p:spPr>
          <a:xfrm>
            <a:off x="7764696" y="2767480"/>
            <a:ext cx="3484981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메뉴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를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설정변경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서브페이지를 보였다 숨기기 위해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classList.toggle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(“on”)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사용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AA6007-3E60-1199-D834-C7BDAD1C3F04}"/>
              </a:ext>
            </a:extLst>
          </p:cNvPr>
          <p:cNvCxnSpPr>
            <a:cxnSpLocks/>
          </p:cNvCxnSpPr>
          <p:nvPr/>
        </p:nvCxnSpPr>
        <p:spPr>
          <a:xfrm>
            <a:off x="6584878" y="1884698"/>
            <a:ext cx="928626" cy="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175B37-C4A2-BC65-0715-E718FAF15328}"/>
              </a:ext>
            </a:extLst>
          </p:cNvPr>
          <p:cNvSpPr/>
          <p:nvPr/>
        </p:nvSpPr>
        <p:spPr>
          <a:xfrm>
            <a:off x="6119133" y="1527246"/>
            <a:ext cx="269659" cy="265471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12F4782-FFC4-10F7-347F-118460A60BD4}"/>
              </a:ext>
            </a:extLst>
          </p:cNvPr>
          <p:cNvCxnSpPr>
            <a:cxnSpLocks/>
          </p:cNvCxnSpPr>
          <p:nvPr/>
        </p:nvCxnSpPr>
        <p:spPr>
          <a:xfrm>
            <a:off x="6268598" y="1792717"/>
            <a:ext cx="1244906" cy="1225908"/>
          </a:xfrm>
          <a:prstGeom prst="bentConnector3">
            <a:avLst>
              <a:gd name="adj1" fmla="val -442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06710C-32C8-22E6-695E-C901A9007A68}"/>
              </a:ext>
            </a:extLst>
          </p:cNvPr>
          <p:cNvSpPr/>
          <p:nvPr/>
        </p:nvSpPr>
        <p:spPr>
          <a:xfrm>
            <a:off x="4682169" y="2280493"/>
            <a:ext cx="1436964" cy="2784792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DB6B2-4BD5-D044-29C7-D7F848078327}"/>
              </a:ext>
            </a:extLst>
          </p:cNvPr>
          <p:cNvSpPr/>
          <p:nvPr/>
        </p:nvSpPr>
        <p:spPr>
          <a:xfrm>
            <a:off x="7764696" y="4528343"/>
            <a:ext cx="3484981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&lt;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ul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&gt;, &lt;li&gt;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구성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-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미디어쿼리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이용해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변경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C7844DC-3194-1D3C-7C03-F6C826FB86CD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119133" y="3672889"/>
            <a:ext cx="1399467" cy="1100082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3AB38B1-8221-424B-84AD-2DBB769F3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79" y="1179233"/>
            <a:ext cx="2434610" cy="49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99C1BA-A332-18AE-AD8C-265F76C84371}"/>
              </a:ext>
            </a:extLst>
          </p:cNvPr>
          <p:cNvSpPr/>
          <p:nvPr/>
        </p:nvSpPr>
        <p:spPr>
          <a:xfrm>
            <a:off x="829917" y="1062064"/>
            <a:ext cx="550926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5-1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검사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945990-DEC1-490B-A08B-9F78A3C4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08" y="1516356"/>
            <a:ext cx="6430183" cy="4658283"/>
          </a:xfrm>
          <a:prstGeom prst="rect">
            <a:avLst/>
          </a:prstGeom>
        </p:spPr>
      </p:pic>
      <p:sp>
        <p:nvSpPr>
          <p:cNvPr id="12" name="별: 꼭짓점 16개 11">
            <a:extLst>
              <a:ext uri="{FF2B5EF4-FFF2-40B4-BE49-F238E27FC236}">
                <a16:creationId xmlns:a16="http://schemas.microsoft.com/office/drawing/2014/main" id="{CB5B5230-184E-4891-81E8-BACFCCFDE085}"/>
              </a:ext>
            </a:extLst>
          </p:cNvPr>
          <p:cNvSpPr/>
          <p:nvPr/>
        </p:nvSpPr>
        <p:spPr>
          <a:xfrm rot="20281464">
            <a:off x="4090175" y="2491361"/>
            <a:ext cx="3405648" cy="3405648"/>
          </a:xfrm>
          <a:prstGeom prst="star16">
            <a:avLst/>
          </a:prstGeom>
          <a:gradFill flip="none" rotWithShape="1">
            <a:gsLst>
              <a:gs pos="0">
                <a:srgbClr val="7670AE">
                  <a:shade val="30000"/>
                  <a:satMod val="115000"/>
                </a:srgbClr>
              </a:gs>
              <a:gs pos="50000">
                <a:srgbClr val="7670AE">
                  <a:shade val="67500"/>
                  <a:satMod val="115000"/>
                </a:srgbClr>
              </a:gs>
              <a:gs pos="100000">
                <a:srgbClr val="7670AE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/>
              <a:t>웹표준</a:t>
            </a:r>
            <a:r>
              <a:rPr lang="ko-KR" altLang="en-US" sz="1900" b="1" dirty="0"/>
              <a:t> 검사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 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통과</a:t>
            </a:r>
          </a:p>
        </p:txBody>
      </p:sp>
    </p:spTree>
    <p:extLst>
      <p:ext uri="{BB962C8B-B14F-4D97-AF65-F5344CB8AC3E}">
        <p14:creationId xmlns:p14="http://schemas.microsoft.com/office/powerpoint/2010/main" val="60304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99C1BA-A332-18AE-AD8C-265F76C84371}"/>
              </a:ext>
            </a:extLst>
          </p:cNvPr>
          <p:cNvSpPr/>
          <p:nvPr/>
        </p:nvSpPr>
        <p:spPr>
          <a:xfrm>
            <a:off x="829917" y="1062064"/>
            <a:ext cx="550926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5-2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유효성 검사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AA351F-E4C2-453A-B7AB-C4928219E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7" y="2051392"/>
            <a:ext cx="5104941" cy="32845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E0C105-E25B-4813-8B93-6D45C4A3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0" y="2051392"/>
            <a:ext cx="5105479" cy="3284574"/>
          </a:xfrm>
          <a:prstGeom prst="rect">
            <a:avLst/>
          </a:prstGeom>
        </p:spPr>
      </p:pic>
      <p:sp>
        <p:nvSpPr>
          <p:cNvPr id="8" name="별: 꼭짓점 16개 7">
            <a:extLst>
              <a:ext uri="{FF2B5EF4-FFF2-40B4-BE49-F238E27FC236}">
                <a16:creationId xmlns:a16="http://schemas.microsoft.com/office/drawing/2014/main" id="{5E7B4CD3-D525-4BE6-BFED-67888B626576}"/>
              </a:ext>
            </a:extLst>
          </p:cNvPr>
          <p:cNvSpPr/>
          <p:nvPr/>
        </p:nvSpPr>
        <p:spPr>
          <a:xfrm rot="20281464">
            <a:off x="4090175" y="2491361"/>
            <a:ext cx="3405648" cy="3405648"/>
          </a:xfrm>
          <a:prstGeom prst="star16">
            <a:avLst/>
          </a:prstGeom>
          <a:gradFill flip="none" rotWithShape="1">
            <a:gsLst>
              <a:gs pos="0">
                <a:srgbClr val="7670AE">
                  <a:shade val="30000"/>
                  <a:satMod val="115000"/>
                </a:srgbClr>
              </a:gs>
              <a:gs pos="50000">
                <a:srgbClr val="7670AE">
                  <a:shade val="67500"/>
                  <a:satMod val="115000"/>
                </a:srgbClr>
              </a:gs>
              <a:gs pos="100000">
                <a:srgbClr val="7670AE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 err="1"/>
              <a:t>css</a:t>
            </a:r>
            <a:r>
              <a:rPr lang="ko-KR" altLang="en-US" sz="1900" b="1" dirty="0"/>
              <a:t>유효성검사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 </a:t>
            </a:r>
            <a:endParaRPr lang="en-US" altLang="ko-KR" sz="1900" b="1" dirty="0"/>
          </a:p>
          <a:p>
            <a:pPr algn="ctr"/>
            <a:r>
              <a:rPr lang="ko-KR" altLang="en-US" sz="1900" b="1" dirty="0"/>
              <a:t>통과</a:t>
            </a:r>
          </a:p>
        </p:txBody>
      </p:sp>
    </p:spTree>
    <p:extLst>
      <p:ext uri="{BB962C8B-B14F-4D97-AF65-F5344CB8AC3E}">
        <p14:creationId xmlns:p14="http://schemas.microsoft.com/office/powerpoint/2010/main" val="337606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srgbClr val="7670AE"/>
                </a:solidFill>
              </a:rPr>
              <a:t>THANK YOU </a:t>
            </a: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schemeClr val="bg1"/>
                </a:solidFill>
              </a:rPr>
              <a:t>FRIENDS FANPAGE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15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606225" y="1860770"/>
            <a:ext cx="5054021" cy="3339880"/>
            <a:chOff x="2936200" y="1644970"/>
            <a:chExt cx="6733879" cy="3780937"/>
          </a:xfrm>
        </p:grpSpPr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D5CD7D86-0D34-4B33-B97C-B8374F81E7BF}"/>
                </a:ext>
              </a:extLst>
            </p:cNvPr>
            <p:cNvSpPr/>
            <p:nvPr/>
          </p:nvSpPr>
          <p:spPr>
            <a:xfrm>
              <a:off x="4659193" y="1665274"/>
              <a:ext cx="3807589" cy="869630"/>
            </a:xfrm>
            <a:custGeom>
              <a:avLst/>
              <a:gdLst>
                <a:gd name="connsiteX0" fmla="*/ 119025 w 3906131"/>
                <a:gd name="connsiteY0" fmla="*/ 0 h 892136"/>
                <a:gd name="connsiteX1" fmla="*/ 2215743 w 3906131"/>
                <a:gd name="connsiteY1" fmla="*/ 0 h 892136"/>
                <a:gd name="connsiteX2" fmla="*/ 2228231 w 3906131"/>
                <a:gd name="connsiteY2" fmla="*/ 2521 h 892136"/>
                <a:gd name="connsiteX3" fmla="*/ 2233630 w 3906131"/>
                <a:gd name="connsiteY3" fmla="*/ 2004 h 892136"/>
                <a:gd name="connsiteX4" fmla="*/ 2389232 w 3906131"/>
                <a:gd name="connsiteY4" fmla="*/ 66456 h 892136"/>
                <a:gd name="connsiteX5" fmla="*/ 2654502 w 3906131"/>
                <a:gd name="connsiteY5" fmla="*/ 331724 h 892136"/>
                <a:gd name="connsiteX6" fmla="*/ 2657264 w 3906131"/>
                <a:gd name="connsiteY6" fmla="*/ 331724 h 892136"/>
                <a:gd name="connsiteX7" fmla="*/ 2665118 w 3906131"/>
                <a:gd name="connsiteY7" fmla="*/ 343373 h 892136"/>
                <a:gd name="connsiteX8" fmla="*/ 2809196 w 3906131"/>
                <a:gd name="connsiteY8" fmla="*/ 403052 h 892136"/>
                <a:gd name="connsiteX9" fmla="*/ 3906131 w 3906131"/>
                <a:gd name="connsiteY9" fmla="*/ 403052 h 892136"/>
                <a:gd name="connsiteX10" fmla="*/ 3906131 w 3906131"/>
                <a:gd name="connsiteY10" fmla="*/ 892136 h 892136"/>
                <a:gd name="connsiteX11" fmla="*/ 0 w 3906131"/>
                <a:gd name="connsiteY11" fmla="*/ 892136 h 892136"/>
                <a:gd name="connsiteX12" fmla="*/ 0 w 3906131"/>
                <a:gd name="connsiteY12" fmla="*/ 331724 h 892136"/>
                <a:gd name="connsiteX13" fmla="*/ 0 w 3906131"/>
                <a:gd name="connsiteY13" fmla="*/ 119025 h 892136"/>
                <a:gd name="connsiteX14" fmla="*/ 119025 w 3906131"/>
                <a:gd name="connsiteY14" fmla="*/ 0 h 89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6131" h="892136">
                  <a:moveTo>
                    <a:pt x="119025" y="0"/>
                  </a:moveTo>
                  <a:lnTo>
                    <a:pt x="2215743" y="0"/>
                  </a:lnTo>
                  <a:lnTo>
                    <a:pt x="2228231" y="2521"/>
                  </a:lnTo>
                  <a:lnTo>
                    <a:pt x="2233630" y="2004"/>
                  </a:lnTo>
                  <a:cubicBezTo>
                    <a:pt x="2289948" y="2004"/>
                    <a:pt x="2346264" y="23488"/>
                    <a:pt x="2389232" y="66456"/>
                  </a:cubicBezTo>
                  <a:lnTo>
                    <a:pt x="2654502" y="331724"/>
                  </a:lnTo>
                  <a:lnTo>
                    <a:pt x="2657264" y="331724"/>
                  </a:lnTo>
                  <a:lnTo>
                    <a:pt x="2665118" y="343373"/>
                  </a:lnTo>
                  <a:cubicBezTo>
                    <a:pt x="2701991" y="380246"/>
                    <a:pt x="2752929" y="403052"/>
                    <a:pt x="2809196" y="403052"/>
                  </a:cubicBezTo>
                  <a:lnTo>
                    <a:pt x="3906131" y="403052"/>
                  </a:lnTo>
                  <a:lnTo>
                    <a:pt x="3906131" y="892136"/>
                  </a:lnTo>
                  <a:lnTo>
                    <a:pt x="0" y="892136"/>
                  </a:lnTo>
                  <a:lnTo>
                    <a:pt x="0" y="331724"/>
                  </a:lnTo>
                  <a:lnTo>
                    <a:pt x="0" y="119025"/>
                  </a:lnTo>
                  <a:cubicBezTo>
                    <a:pt x="0" y="53289"/>
                    <a:pt x="53289" y="0"/>
                    <a:pt x="119025" y="0"/>
                  </a:cubicBezTo>
                  <a:close/>
                </a:path>
              </a:pathLst>
            </a:custGeom>
            <a:solidFill>
              <a:srgbClr val="7670AE"/>
            </a:solidFill>
            <a:ln>
              <a:noFill/>
            </a:ln>
            <a:effectLst>
              <a:outerShdw blurRad="2159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Ins="360000" rtlCol="0" anchor="t">
              <a:noAutofit/>
            </a:bodyPr>
            <a:lstStyle/>
            <a:p>
              <a:pPr algn="ctr">
                <a:defRPr/>
              </a:pPr>
              <a:endParaRPr lang="ko-KR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D5CD7D86-0D34-4B33-B97C-B8374F81E7BF}"/>
                </a:ext>
              </a:extLst>
            </p:cNvPr>
            <p:cNvSpPr/>
            <p:nvPr/>
          </p:nvSpPr>
          <p:spPr>
            <a:xfrm>
              <a:off x="2936200" y="1644970"/>
              <a:ext cx="6733879" cy="3780937"/>
            </a:xfrm>
            <a:custGeom>
              <a:avLst/>
              <a:gdLst>
                <a:gd name="connsiteX0" fmla="*/ 119025 w 6733879"/>
                <a:gd name="connsiteY0" fmla="*/ 0 h 3780937"/>
                <a:gd name="connsiteX1" fmla="*/ 2744789 w 6733879"/>
                <a:gd name="connsiteY1" fmla="*/ 0 h 3780937"/>
                <a:gd name="connsiteX2" fmla="*/ 2755174 w 6733879"/>
                <a:gd name="connsiteY2" fmla="*/ 2097 h 3780937"/>
                <a:gd name="connsiteX3" fmla="*/ 2756145 w 6733879"/>
                <a:gd name="connsiteY3" fmla="*/ 2004 h 3780937"/>
                <a:gd name="connsiteX4" fmla="*/ 2911746 w 6733879"/>
                <a:gd name="connsiteY4" fmla="*/ 66456 h 3780937"/>
                <a:gd name="connsiteX5" fmla="*/ 3177015 w 6733879"/>
                <a:gd name="connsiteY5" fmla="*/ 331724 h 3780937"/>
                <a:gd name="connsiteX6" fmla="*/ 3179778 w 6733879"/>
                <a:gd name="connsiteY6" fmla="*/ 331724 h 3780937"/>
                <a:gd name="connsiteX7" fmla="*/ 3187631 w 6733879"/>
                <a:gd name="connsiteY7" fmla="*/ 343372 h 3780937"/>
                <a:gd name="connsiteX8" fmla="*/ 3290645 w 6733879"/>
                <a:gd name="connsiteY8" fmla="*/ 398912 h 3780937"/>
                <a:gd name="connsiteX9" fmla="*/ 3298766 w 6733879"/>
                <a:gd name="connsiteY9" fmla="*/ 399730 h 3780937"/>
                <a:gd name="connsiteX10" fmla="*/ 6613846 w 6733879"/>
                <a:gd name="connsiteY10" fmla="*/ 399730 h 3780937"/>
                <a:gd name="connsiteX11" fmla="*/ 6733879 w 6733879"/>
                <a:gd name="connsiteY11" fmla="*/ 519763 h 3780937"/>
                <a:gd name="connsiteX12" fmla="*/ 6733879 w 6733879"/>
                <a:gd name="connsiteY12" fmla="*/ 3660904 h 3780937"/>
                <a:gd name="connsiteX13" fmla="*/ 6613846 w 6733879"/>
                <a:gd name="connsiteY13" fmla="*/ 3780937 h 3780937"/>
                <a:gd name="connsiteX14" fmla="*/ 6573827 w 6733879"/>
                <a:gd name="connsiteY14" fmla="*/ 3780937 h 3780937"/>
                <a:gd name="connsiteX15" fmla="*/ 243960 w 6733879"/>
                <a:gd name="connsiteY15" fmla="*/ 3780937 h 3780937"/>
                <a:gd name="connsiteX16" fmla="*/ 0 w 6733879"/>
                <a:gd name="connsiteY16" fmla="*/ 3780937 h 3780937"/>
                <a:gd name="connsiteX17" fmla="*/ 0 w 6733879"/>
                <a:gd name="connsiteY17" fmla="*/ 1222521 h 3780937"/>
                <a:gd name="connsiteX18" fmla="*/ 0 w 6733879"/>
                <a:gd name="connsiteY18" fmla="*/ 331724 h 3780937"/>
                <a:gd name="connsiteX19" fmla="*/ 0 w 6733879"/>
                <a:gd name="connsiteY19" fmla="*/ 119025 h 3780937"/>
                <a:gd name="connsiteX20" fmla="*/ 119025 w 6733879"/>
                <a:gd name="connsiteY20" fmla="*/ 0 h 3780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3879" h="3780937">
                  <a:moveTo>
                    <a:pt x="119025" y="0"/>
                  </a:moveTo>
                  <a:lnTo>
                    <a:pt x="2744789" y="0"/>
                  </a:lnTo>
                  <a:lnTo>
                    <a:pt x="2755174" y="2097"/>
                  </a:lnTo>
                  <a:lnTo>
                    <a:pt x="2756145" y="2004"/>
                  </a:lnTo>
                  <a:cubicBezTo>
                    <a:pt x="2812461" y="2004"/>
                    <a:pt x="2868778" y="23488"/>
                    <a:pt x="2911746" y="66456"/>
                  </a:cubicBezTo>
                  <a:lnTo>
                    <a:pt x="3177015" y="331724"/>
                  </a:lnTo>
                  <a:lnTo>
                    <a:pt x="3179778" y="331724"/>
                  </a:lnTo>
                  <a:lnTo>
                    <a:pt x="3187631" y="343372"/>
                  </a:lnTo>
                  <a:cubicBezTo>
                    <a:pt x="3215286" y="371027"/>
                    <a:pt x="3250853" y="390769"/>
                    <a:pt x="3290645" y="398912"/>
                  </a:cubicBezTo>
                  <a:lnTo>
                    <a:pt x="3298766" y="399730"/>
                  </a:lnTo>
                  <a:lnTo>
                    <a:pt x="6613846" y="399730"/>
                  </a:lnTo>
                  <a:cubicBezTo>
                    <a:pt x="6680138" y="399730"/>
                    <a:pt x="6733879" y="453471"/>
                    <a:pt x="6733879" y="519763"/>
                  </a:cubicBezTo>
                  <a:lnTo>
                    <a:pt x="6733879" y="3660904"/>
                  </a:lnTo>
                  <a:cubicBezTo>
                    <a:pt x="6733879" y="3727196"/>
                    <a:pt x="6680138" y="3780937"/>
                    <a:pt x="6613846" y="3780937"/>
                  </a:cubicBezTo>
                  <a:lnTo>
                    <a:pt x="6573827" y="3780937"/>
                  </a:lnTo>
                  <a:lnTo>
                    <a:pt x="243960" y="3780937"/>
                  </a:lnTo>
                  <a:lnTo>
                    <a:pt x="0" y="3780937"/>
                  </a:lnTo>
                  <a:lnTo>
                    <a:pt x="0" y="1222521"/>
                  </a:lnTo>
                  <a:lnTo>
                    <a:pt x="0" y="331724"/>
                  </a:lnTo>
                  <a:lnTo>
                    <a:pt x="0" y="119025"/>
                  </a:lnTo>
                  <a:cubicBezTo>
                    <a:pt x="0" y="53289"/>
                    <a:pt x="53289" y="0"/>
                    <a:pt x="1190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B5E793-8E17-4BB1-A27F-9C58A469F570}"/>
              </a:ext>
            </a:extLst>
          </p:cNvPr>
          <p:cNvSpPr/>
          <p:nvPr/>
        </p:nvSpPr>
        <p:spPr>
          <a:xfrm>
            <a:off x="3789866" y="2666900"/>
            <a:ext cx="3592881" cy="4255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F91ED1-E42C-4789-8010-5B72B75B941D}"/>
              </a:ext>
            </a:extLst>
          </p:cNvPr>
          <p:cNvSpPr/>
          <p:nvPr/>
        </p:nvSpPr>
        <p:spPr>
          <a:xfrm>
            <a:off x="7349865" y="2666902"/>
            <a:ext cx="308027" cy="4255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58178C-0D28-4E27-9396-246C40FA108B}"/>
              </a:ext>
            </a:extLst>
          </p:cNvPr>
          <p:cNvSpPr/>
          <p:nvPr/>
        </p:nvSpPr>
        <p:spPr>
          <a:xfrm>
            <a:off x="7625010" y="2666902"/>
            <a:ext cx="447035" cy="4255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261547-793A-4962-893C-7B48ADE6DFFB}"/>
              </a:ext>
            </a:extLst>
          </p:cNvPr>
          <p:cNvSpPr/>
          <p:nvPr/>
        </p:nvSpPr>
        <p:spPr>
          <a:xfrm>
            <a:off x="8021809" y="2666902"/>
            <a:ext cx="425600" cy="425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1" name="표 2">
            <a:extLst>
              <a:ext uri="{FF2B5EF4-FFF2-40B4-BE49-F238E27FC236}">
                <a16:creationId xmlns:a16="http://schemas.microsoft.com/office/drawing/2014/main" id="{E34A3D33-8A75-4CFB-A143-7FE7DBDBE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46440"/>
              </p:ext>
            </p:extLst>
          </p:nvPr>
        </p:nvGraphicFramePr>
        <p:xfrm>
          <a:off x="3789867" y="3092485"/>
          <a:ext cx="3559998" cy="15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50">
                  <a:extLst>
                    <a:ext uri="{9D8B030D-6E8A-4147-A177-3AD203B41FA5}">
                      <a16:colId xmlns:a16="http://schemas.microsoft.com/office/drawing/2014/main" val="365838937"/>
                    </a:ext>
                  </a:extLst>
                </a:gridCol>
                <a:gridCol w="2820348">
                  <a:extLst>
                    <a:ext uri="{9D8B030D-6E8A-4147-A177-3AD203B41FA5}">
                      <a16:colId xmlns:a16="http://schemas.microsoft.com/office/drawing/2014/main" val="2005048234"/>
                    </a:ext>
                  </a:extLst>
                </a:gridCol>
              </a:tblGrid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01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기획의도</a:t>
                      </a: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797128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02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제작기법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921031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03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레이아웃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18436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04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상세디자인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052603"/>
                  </a:ext>
                </a:extLst>
              </a:tr>
              <a:tr h="308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05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검사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marL="101878" marR="101878" marT="50939" marB="5093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20495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3789866" y="1956131"/>
            <a:ext cx="13480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#CONTENTS</a:t>
            </a:r>
            <a:endParaRPr lang="ko-KR" altLang="en-US" sz="105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80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ABD8A5-C529-70B8-A061-C5624F83A03D}"/>
              </a:ext>
            </a:extLst>
          </p:cNvPr>
          <p:cNvSpPr/>
          <p:nvPr/>
        </p:nvSpPr>
        <p:spPr>
          <a:xfrm>
            <a:off x="829917" y="1062064"/>
            <a:ext cx="5509260" cy="443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기획의도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전설의 미드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FRIENDS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의 방영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25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주년을 기념하는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FANPAGE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복잡한 레이아웃을 벗어난 심플한 레이아웃을 가진 사이트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레이아웃을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section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으로 보기 쉽게 컨텐츠 구분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동적인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인터렉션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기능 부여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웹표준성 준수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크로스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브라우징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논리적 구조의 마크업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참여율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100%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작업기간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디자인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+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코딩 약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4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주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E65278-46CC-397B-AB14-D59847BAF6E2}"/>
              </a:ext>
            </a:extLst>
          </p:cNvPr>
          <p:cNvGrpSpPr/>
          <p:nvPr/>
        </p:nvGrpSpPr>
        <p:grpSpPr>
          <a:xfrm>
            <a:off x="6722222" y="1197129"/>
            <a:ext cx="4639861" cy="4681906"/>
            <a:chOff x="824342" y="1505739"/>
            <a:chExt cx="4639861" cy="4681906"/>
          </a:xfrm>
        </p:grpSpPr>
        <p:pic>
          <p:nvPicPr>
            <p:cNvPr id="7" name="그림 6" descr="사람, 놓은, 잠옷, 소파이(가) 표시된 사진&#10;&#10;자동 생성된 설명">
              <a:extLst>
                <a:ext uri="{FF2B5EF4-FFF2-40B4-BE49-F238E27FC236}">
                  <a16:creationId xmlns:a16="http://schemas.microsoft.com/office/drawing/2014/main" id="{5F2F3DFC-1392-8959-2F99-0C063CAF9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342" y="1505739"/>
              <a:ext cx="4639861" cy="3730505"/>
            </a:xfrm>
            <a:prstGeom prst="rect">
              <a:avLst/>
            </a:prstGeom>
          </p:spPr>
        </p:pic>
        <p:pic>
          <p:nvPicPr>
            <p:cNvPr id="10" name="그림 9" descr="텍스트, 장갑류, 클립아트이(가) 표시된 사진&#10;&#10;자동 생성된 설명">
              <a:extLst>
                <a:ext uri="{FF2B5EF4-FFF2-40B4-BE49-F238E27FC236}">
                  <a16:creationId xmlns:a16="http://schemas.microsoft.com/office/drawing/2014/main" id="{87C20363-1B74-BC88-42B9-50A7C0B6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35" y="5426775"/>
              <a:ext cx="2967936" cy="760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6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2E8B3A-EC62-129A-DDD2-8A689E00693C}"/>
              </a:ext>
            </a:extLst>
          </p:cNvPr>
          <p:cNvSpPr/>
          <p:nvPr/>
        </p:nvSpPr>
        <p:spPr>
          <a:xfrm>
            <a:off x="5011289" y="4109571"/>
            <a:ext cx="2215690" cy="200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Web + Mobile</a:t>
            </a:r>
          </a:p>
          <a:p>
            <a:pPr algn="ctr">
              <a:lnSpc>
                <a:spcPct val="150000"/>
              </a:lnSpc>
            </a:pP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html5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css3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Javascript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jQuery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7ECEAD-5119-81B6-A03B-C5A598F8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10" y="1445794"/>
            <a:ext cx="3074783" cy="26824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6994896-C4E6-0F80-7F4F-54A1D2A721B3}"/>
              </a:ext>
            </a:extLst>
          </p:cNvPr>
          <p:cNvGrpSpPr/>
          <p:nvPr/>
        </p:nvGrpSpPr>
        <p:grpSpPr>
          <a:xfrm>
            <a:off x="7193757" y="1839588"/>
            <a:ext cx="1602132" cy="1684824"/>
            <a:chOff x="5840289" y="2388228"/>
            <a:chExt cx="1602132" cy="168482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4AB77C-D0B4-F48F-CFD2-CBD537B43ABC}"/>
                </a:ext>
              </a:extLst>
            </p:cNvPr>
            <p:cNvGrpSpPr/>
            <p:nvPr/>
          </p:nvGrpSpPr>
          <p:grpSpPr>
            <a:xfrm>
              <a:off x="5840289" y="2388228"/>
              <a:ext cx="1596171" cy="793442"/>
              <a:chOff x="5840289" y="2388228"/>
              <a:chExt cx="1596171" cy="79344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6841B6C-5AA5-7D31-76A3-D3AFDFB78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0289" y="2388228"/>
                <a:ext cx="793442" cy="79344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FD52152-7DF7-FA13-C1CC-AE74799E2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3018" y="2388228"/>
                <a:ext cx="793442" cy="793442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B84386-431C-9026-F8CE-B32AA23A6CC0}"/>
                </a:ext>
              </a:extLst>
            </p:cNvPr>
            <p:cNvGrpSpPr/>
            <p:nvPr/>
          </p:nvGrpSpPr>
          <p:grpSpPr>
            <a:xfrm>
              <a:off x="5843614" y="3279610"/>
              <a:ext cx="1598807" cy="793442"/>
              <a:chOff x="7444061" y="2388228"/>
              <a:chExt cx="1598807" cy="79344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3728F27-9241-837C-C29E-4978E76CD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4061" y="2388228"/>
                <a:ext cx="793442" cy="793442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7DF4D65-DD3E-E7A6-2998-0C78C9AC2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9426" y="2388228"/>
                <a:ext cx="793442" cy="7934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781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DA6913-1547-FE9E-A4BA-6C23C4C9FBDF}"/>
              </a:ext>
            </a:extLst>
          </p:cNvPr>
          <p:cNvSpPr/>
          <p:nvPr/>
        </p:nvSpPr>
        <p:spPr>
          <a:xfrm>
            <a:off x="829917" y="1062064"/>
            <a:ext cx="10577224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Font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[ Shadows Into Light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                             [ Reenie Beanie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]                                        [ Open Sans ]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9E4971-9FF6-C569-A0BE-84B9D429D9DE}"/>
              </a:ext>
            </a:extLst>
          </p:cNvPr>
          <p:cNvGrpSpPr/>
          <p:nvPr/>
        </p:nvGrpSpPr>
        <p:grpSpPr>
          <a:xfrm>
            <a:off x="896131" y="2528232"/>
            <a:ext cx="10385280" cy="2825109"/>
            <a:chOff x="896130" y="2791122"/>
            <a:chExt cx="10513553" cy="286000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F1B1E18-2337-1641-2C6C-47F81EC3A1F8}"/>
                </a:ext>
              </a:extLst>
            </p:cNvPr>
            <p:cNvGrpSpPr/>
            <p:nvPr/>
          </p:nvGrpSpPr>
          <p:grpSpPr>
            <a:xfrm>
              <a:off x="4589892" y="2791122"/>
              <a:ext cx="2657846" cy="2823824"/>
              <a:chOff x="4864212" y="2791122"/>
              <a:chExt cx="2657846" cy="2823824"/>
            </a:xfrm>
          </p:grpSpPr>
          <p:pic>
            <p:nvPicPr>
              <p:cNvPr id="24" name="그림 2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C541370-D627-BF3B-436F-91E855885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12" y="4252681"/>
                <a:ext cx="2553056" cy="1362265"/>
              </a:xfrm>
              <a:prstGeom prst="rect">
                <a:avLst/>
              </a:prstGeom>
            </p:spPr>
          </p:pic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EBC839E-4B9F-7A0D-D5FA-F8C6119FA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12" y="2791122"/>
                <a:ext cx="2657846" cy="1095528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B07FE00-C285-768C-5207-4B49F465FC73}"/>
                </a:ext>
              </a:extLst>
            </p:cNvPr>
            <p:cNvGrpSpPr/>
            <p:nvPr/>
          </p:nvGrpSpPr>
          <p:grpSpPr>
            <a:xfrm>
              <a:off x="896130" y="2791123"/>
              <a:ext cx="2553056" cy="2860002"/>
              <a:chOff x="896130" y="2791122"/>
              <a:chExt cx="2648320" cy="2966719"/>
            </a:xfrm>
          </p:grpSpPr>
          <p:pic>
            <p:nvPicPr>
              <p:cNvPr id="21" name="그림 20" descr="텍스트, 화이트보드이(가) 표시된 사진&#10;&#10;자동 생성된 설명">
                <a:extLst>
                  <a:ext uri="{FF2B5EF4-FFF2-40B4-BE49-F238E27FC236}">
                    <a16:creationId xmlns:a16="http://schemas.microsoft.com/office/drawing/2014/main" id="{29D1DF48-CEF9-CB21-10D8-7D7242640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30" y="4252681"/>
                <a:ext cx="2629267" cy="1505160"/>
              </a:xfrm>
              <a:prstGeom prst="rect">
                <a:avLst/>
              </a:prstGeom>
            </p:spPr>
          </p:pic>
          <p:pic>
            <p:nvPicPr>
              <p:cNvPr id="31" name="그림 3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D9CF21D-BACB-8B49-6F57-C79284B71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30" y="2791122"/>
                <a:ext cx="2648320" cy="1247949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98648CD-CE3D-7320-348E-625315310D32}"/>
                </a:ext>
              </a:extLst>
            </p:cNvPr>
            <p:cNvGrpSpPr/>
            <p:nvPr/>
          </p:nvGrpSpPr>
          <p:grpSpPr>
            <a:xfrm>
              <a:off x="8342707" y="2791122"/>
              <a:ext cx="3066976" cy="2823824"/>
              <a:chOff x="8342707" y="2791122"/>
              <a:chExt cx="2953163" cy="2719034"/>
            </a:xfrm>
          </p:grpSpPr>
          <p:pic>
            <p:nvPicPr>
              <p:cNvPr id="6" name="그림 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D3A0B30-AF35-355E-715D-F9325D277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708" y="4357470"/>
                <a:ext cx="2953162" cy="1152686"/>
              </a:xfrm>
              <a:prstGeom prst="rect">
                <a:avLst/>
              </a:prstGeom>
            </p:spPr>
          </p:pic>
          <p:pic>
            <p:nvPicPr>
              <p:cNvPr id="34" name="그림 3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EAE01EC-794B-A268-58DB-C44D4D02D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707" y="2791122"/>
                <a:ext cx="2953161" cy="11260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1584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DA6913-1547-FE9E-A4BA-6C23C4C9FBDF}"/>
              </a:ext>
            </a:extLst>
          </p:cNvPr>
          <p:cNvSpPr/>
          <p:nvPr/>
        </p:nvSpPr>
        <p:spPr>
          <a:xfrm>
            <a:off x="829917" y="1062064"/>
            <a:ext cx="105772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Color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954934-BB86-E472-5DF6-F03913D37B0A}"/>
              </a:ext>
            </a:extLst>
          </p:cNvPr>
          <p:cNvGrpSpPr/>
          <p:nvPr/>
        </p:nvGrpSpPr>
        <p:grpSpPr>
          <a:xfrm>
            <a:off x="877874" y="2017845"/>
            <a:ext cx="10403333" cy="4381095"/>
            <a:chOff x="877874" y="2322651"/>
            <a:chExt cx="10403333" cy="4381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D72DA5C-41AF-D64B-6ACF-D2F7DC1A8C8C}"/>
                </a:ext>
              </a:extLst>
            </p:cNvPr>
            <p:cNvGrpSpPr/>
            <p:nvPr/>
          </p:nvGrpSpPr>
          <p:grpSpPr>
            <a:xfrm>
              <a:off x="877874" y="2322651"/>
              <a:ext cx="2272749" cy="4283620"/>
              <a:chOff x="2234727" y="2322651"/>
              <a:chExt cx="2272749" cy="428362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E33F8D0-C497-2521-991D-73A411FB515E}"/>
                  </a:ext>
                </a:extLst>
              </p:cNvPr>
              <p:cNvSpPr/>
              <p:nvPr/>
            </p:nvSpPr>
            <p:spPr>
              <a:xfrm>
                <a:off x="2234727" y="4212987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Main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#FFFFFF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255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85062025-5644-5BD9-A3A3-2485FEBC4137}"/>
                  </a:ext>
                </a:extLst>
              </p:cNvPr>
              <p:cNvSpPr/>
              <p:nvPr/>
            </p:nvSpPr>
            <p:spPr>
              <a:xfrm>
                <a:off x="2494671" y="2322651"/>
                <a:ext cx="1656000" cy="1620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0CA5E13-FD6C-3744-FE10-61CA7AE433E9}"/>
                </a:ext>
              </a:extLst>
            </p:cNvPr>
            <p:cNvGrpSpPr/>
            <p:nvPr/>
          </p:nvGrpSpPr>
          <p:grpSpPr>
            <a:xfrm>
              <a:off x="3596681" y="2322651"/>
              <a:ext cx="2272749" cy="4381095"/>
              <a:chOff x="4953534" y="2322651"/>
              <a:chExt cx="2272749" cy="4381095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8DCEBC5-EAB8-EB4B-7D66-840EB1D2A5EE}"/>
                  </a:ext>
                </a:extLst>
              </p:cNvPr>
              <p:cNvSpPr/>
              <p:nvPr/>
            </p:nvSpPr>
            <p:spPr>
              <a:xfrm>
                <a:off x="5279844" y="2322651"/>
                <a:ext cx="1656000" cy="162013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1DC9AF7-A6B6-CCA3-C567-B33BF8E35BE9}"/>
                  </a:ext>
                </a:extLst>
              </p:cNvPr>
              <p:cNvSpPr/>
              <p:nvPr/>
            </p:nvSpPr>
            <p:spPr>
              <a:xfrm>
                <a:off x="4953534" y="4218129"/>
                <a:ext cx="2272749" cy="248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#333333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51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51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51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C7CF1F2-8776-7177-3B27-21002260CEF8}"/>
                </a:ext>
              </a:extLst>
            </p:cNvPr>
            <p:cNvGrpSpPr/>
            <p:nvPr/>
          </p:nvGrpSpPr>
          <p:grpSpPr>
            <a:xfrm>
              <a:off x="6311301" y="2322651"/>
              <a:ext cx="2272749" cy="3863225"/>
              <a:chOff x="7756642" y="2322651"/>
              <a:chExt cx="2272749" cy="386322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DDA5AAB-6A50-2AEB-368F-71D7581107EC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04872C3-5E9F-3D7F-94AC-FC0644A3EF12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1983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Sub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#222222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34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34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34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C71B0AA-0FE4-1499-51E8-C4F7DB448A76}"/>
                </a:ext>
              </a:extLst>
            </p:cNvPr>
            <p:cNvGrpSpPr/>
            <p:nvPr/>
          </p:nvGrpSpPr>
          <p:grpSpPr>
            <a:xfrm>
              <a:off x="9008458" y="2322651"/>
              <a:ext cx="2272749" cy="4272824"/>
              <a:chOff x="7756642" y="2322651"/>
              <a:chExt cx="2272749" cy="4272824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5B9C6DD-D593-C297-50A3-A03F7C41F316}"/>
                  </a:ext>
                </a:extLst>
              </p:cNvPr>
              <p:cNvSpPr/>
              <p:nvPr/>
            </p:nvSpPr>
            <p:spPr>
              <a:xfrm>
                <a:off x="8065017" y="2322651"/>
                <a:ext cx="1656000" cy="1620130"/>
              </a:xfrm>
              <a:prstGeom prst="ellipse">
                <a:avLst/>
              </a:prstGeom>
              <a:solidFill>
                <a:srgbClr val="FFC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2B6050B-CDED-E365-218B-A3D11E65E1C7}"/>
                  </a:ext>
                </a:extLst>
              </p:cNvPr>
              <p:cNvSpPr/>
              <p:nvPr/>
            </p:nvSpPr>
            <p:spPr>
              <a:xfrm>
                <a:off x="7756642" y="4202191"/>
                <a:ext cx="2272749" cy="239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Point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#FFC0CB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R : 255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G : 192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야놀자 야체 B" panose="02020603020101020101"/>
                  </a:rPr>
                  <a:t>B : 203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endPara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야놀자 야체 B" panose="0202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87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C90A4-89C4-440E-B3F1-E7B8FCECE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" y="816630"/>
            <a:ext cx="7075908" cy="56422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363945-9BE8-4DEE-F3B3-E929B6F4A3B2}"/>
              </a:ext>
            </a:extLst>
          </p:cNvPr>
          <p:cNvSpPr/>
          <p:nvPr/>
        </p:nvSpPr>
        <p:spPr>
          <a:xfrm>
            <a:off x="8017637" y="1424922"/>
            <a:ext cx="3389504" cy="240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Desktop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Header / Contents / Footer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가로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3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단 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원페이지 레이아웃을 이용하여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콘텐츠를 구분한 디자인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77210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D5D55-2C76-B112-A2DB-73C500CD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" y="841439"/>
            <a:ext cx="7075908" cy="55886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7B87B5-E3A4-4989-BB7C-DA457261B532}"/>
              </a:ext>
            </a:extLst>
          </p:cNvPr>
          <p:cNvSpPr/>
          <p:nvPr/>
        </p:nvSpPr>
        <p:spPr>
          <a:xfrm>
            <a:off x="8017636" y="1424923"/>
            <a:ext cx="3602129" cy="272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Desktop - hover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마우스 오버 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글로벌네비게이션의색상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변경되며 서브메뉴 나타남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슬레이트 버튼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클릭시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슬라이드 영역에 유튜브 동영상으로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대체됨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95088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8740803" y="374235"/>
            <a:ext cx="2878963" cy="892136"/>
          </a:xfrm>
          <a:custGeom>
            <a:avLst/>
            <a:gdLst>
              <a:gd name="connsiteX0" fmla="*/ 119025 w 2878963"/>
              <a:gd name="connsiteY0" fmla="*/ 0 h 892136"/>
              <a:gd name="connsiteX1" fmla="*/ 2215743 w 2878963"/>
              <a:gd name="connsiteY1" fmla="*/ 0 h 892136"/>
              <a:gd name="connsiteX2" fmla="*/ 2228231 w 2878963"/>
              <a:gd name="connsiteY2" fmla="*/ 2521 h 892136"/>
              <a:gd name="connsiteX3" fmla="*/ 2233630 w 2878963"/>
              <a:gd name="connsiteY3" fmla="*/ 2004 h 892136"/>
              <a:gd name="connsiteX4" fmla="*/ 2389232 w 2878963"/>
              <a:gd name="connsiteY4" fmla="*/ 66456 h 892136"/>
              <a:gd name="connsiteX5" fmla="*/ 2654502 w 2878963"/>
              <a:gd name="connsiteY5" fmla="*/ 331724 h 892136"/>
              <a:gd name="connsiteX6" fmla="*/ 2657264 w 2878963"/>
              <a:gd name="connsiteY6" fmla="*/ 331724 h 892136"/>
              <a:gd name="connsiteX7" fmla="*/ 2665118 w 2878963"/>
              <a:gd name="connsiteY7" fmla="*/ 343373 h 892136"/>
              <a:gd name="connsiteX8" fmla="*/ 2809196 w 2878963"/>
              <a:gd name="connsiteY8" fmla="*/ 403052 h 892136"/>
              <a:gd name="connsiteX9" fmla="*/ 2878963 w 2878963"/>
              <a:gd name="connsiteY9" fmla="*/ 403052 h 892136"/>
              <a:gd name="connsiteX10" fmla="*/ 2878963 w 2878963"/>
              <a:gd name="connsiteY10" fmla="*/ 892136 h 892136"/>
              <a:gd name="connsiteX11" fmla="*/ 0 w 2878963"/>
              <a:gd name="connsiteY11" fmla="*/ 892136 h 892136"/>
              <a:gd name="connsiteX12" fmla="*/ 0 w 2878963"/>
              <a:gd name="connsiteY12" fmla="*/ 331724 h 892136"/>
              <a:gd name="connsiteX13" fmla="*/ 0 w 2878963"/>
              <a:gd name="connsiteY13" fmla="*/ 119025 h 892136"/>
              <a:gd name="connsiteX14" fmla="*/ 119025 w 2878963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963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2878963" y="403052"/>
                </a:lnTo>
                <a:lnTo>
                  <a:pt x="2878963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      05 </a:t>
            </a:r>
            <a:r>
              <a:rPr lang="ko-KR" altLang="en-US" sz="1050" b="1" dirty="0">
                <a:solidFill>
                  <a:prstClr val="white"/>
                </a:solidFill>
              </a:rPr>
              <a:t>검사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70898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04 </a:t>
            </a:r>
            <a:r>
              <a:rPr lang="ko-KR" altLang="en-US" sz="1050" b="1" dirty="0">
                <a:solidFill>
                  <a:prstClr val="white"/>
                </a:solidFill>
              </a:rPr>
              <a:t>상세디자인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54642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39355D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03 </a:t>
            </a:r>
            <a:r>
              <a:rPr lang="ko-KR" altLang="en-US" sz="1050" b="1" dirty="0">
                <a:solidFill>
                  <a:prstClr val="white"/>
                </a:solidFill>
              </a:rPr>
              <a:t>레이아웃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8386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02 </a:t>
            </a:r>
            <a:r>
              <a:rPr lang="ko-KR" altLang="en-US" sz="1050" b="1" dirty="0">
                <a:solidFill>
                  <a:prstClr val="white"/>
                </a:solidFill>
              </a:rPr>
              <a:t>제작기법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2213003" y="374235"/>
            <a:ext cx="3906131" cy="892136"/>
          </a:xfrm>
          <a:custGeom>
            <a:avLst/>
            <a:gdLst>
              <a:gd name="connsiteX0" fmla="*/ 119025 w 3906131"/>
              <a:gd name="connsiteY0" fmla="*/ 0 h 892136"/>
              <a:gd name="connsiteX1" fmla="*/ 2215743 w 3906131"/>
              <a:gd name="connsiteY1" fmla="*/ 0 h 892136"/>
              <a:gd name="connsiteX2" fmla="*/ 2228231 w 3906131"/>
              <a:gd name="connsiteY2" fmla="*/ 2521 h 892136"/>
              <a:gd name="connsiteX3" fmla="*/ 2233630 w 3906131"/>
              <a:gd name="connsiteY3" fmla="*/ 2004 h 892136"/>
              <a:gd name="connsiteX4" fmla="*/ 2389232 w 3906131"/>
              <a:gd name="connsiteY4" fmla="*/ 66456 h 892136"/>
              <a:gd name="connsiteX5" fmla="*/ 2654502 w 3906131"/>
              <a:gd name="connsiteY5" fmla="*/ 331724 h 892136"/>
              <a:gd name="connsiteX6" fmla="*/ 2657264 w 3906131"/>
              <a:gd name="connsiteY6" fmla="*/ 331724 h 892136"/>
              <a:gd name="connsiteX7" fmla="*/ 2665118 w 3906131"/>
              <a:gd name="connsiteY7" fmla="*/ 343373 h 892136"/>
              <a:gd name="connsiteX8" fmla="*/ 2809196 w 3906131"/>
              <a:gd name="connsiteY8" fmla="*/ 403052 h 892136"/>
              <a:gd name="connsiteX9" fmla="*/ 3906131 w 3906131"/>
              <a:gd name="connsiteY9" fmla="*/ 403052 h 892136"/>
              <a:gd name="connsiteX10" fmla="*/ 3906131 w 3906131"/>
              <a:gd name="connsiteY10" fmla="*/ 892136 h 892136"/>
              <a:gd name="connsiteX11" fmla="*/ 0 w 3906131"/>
              <a:gd name="connsiteY11" fmla="*/ 892136 h 892136"/>
              <a:gd name="connsiteX12" fmla="*/ 0 w 3906131"/>
              <a:gd name="connsiteY12" fmla="*/ 331724 h 892136"/>
              <a:gd name="connsiteX13" fmla="*/ 0 w 3906131"/>
              <a:gd name="connsiteY13" fmla="*/ 119025 h 892136"/>
              <a:gd name="connsiteX14" fmla="*/ 119025 w 3906131"/>
              <a:gd name="connsiteY14" fmla="*/ 0 h 8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31" h="892136">
                <a:moveTo>
                  <a:pt x="119025" y="0"/>
                </a:moveTo>
                <a:lnTo>
                  <a:pt x="2215743" y="0"/>
                </a:lnTo>
                <a:lnTo>
                  <a:pt x="2228231" y="2521"/>
                </a:lnTo>
                <a:lnTo>
                  <a:pt x="2233630" y="2004"/>
                </a:lnTo>
                <a:cubicBezTo>
                  <a:pt x="2289948" y="2004"/>
                  <a:pt x="2346264" y="23488"/>
                  <a:pt x="2389232" y="66456"/>
                </a:cubicBezTo>
                <a:lnTo>
                  <a:pt x="2654502" y="331724"/>
                </a:lnTo>
                <a:lnTo>
                  <a:pt x="2657264" y="331724"/>
                </a:lnTo>
                <a:lnTo>
                  <a:pt x="2665118" y="343373"/>
                </a:lnTo>
                <a:cubicBezTo>
                  <a:pt x="2701991" y="380246"/>
                  <a:pt x="2752929" y="403052"/>
                  <a:pt x="2809196" y="403052"/>
                </a:cubicBezTo>
                <a:lnTo>
                  <a:pt x="3906131" y="403052"/>
                </a:lnTo>
                <a:lnTo>
                  <a:pt x="3906131" y="892136"/>
                </a:lnTo>
                <a:lnTo>
                  <a:pt x="0" y="89213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rgbClr val="7670AE"/>
          </a:solidFill>
          <a:ln>
            <a:noFill/>
          </a:ln>
          <a:effectLst>
            <a:outerShdw blurRad="2159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Ins="360000" rtlCol="0" anchor="t">
            <a:no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01 </a:t>
            </a:r>
            <a:r>
              <a:rPr lang="ko-KR" altLang="en-US" sz="1050" b="1" dirty="0">
                <a:solidFill>
                  <a:prstClr val="white"/>
                </a:solidFill>
              </a:rPr>
              <a:t>기획의도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5CD7D86-0D34-4B33-B97C-B8374F81E7BF}"/>
              </a:ext>
            </a:extLst>
          </p:cNvPr>
          <p:cNvSpPr/>
          <p:nvPr/>
        </p:nvSpPr>
        <p:spPr>
          <a:xfrm>
            <a:off x="314500" y="323435"/>
            <a:ext cx="11594806" cy="6211316"/>
          </a:xfrm>
          <a:custGeom>
            <a:avLst/>
            <a:gdLst>
              <a:gd name="connsiteX0" fmla="*/ 119025 w 11594806"/>
              <a:gd name="connsiteY0" fmla="*/ 0 h 6211316"/>
              <a:gd name="connsiteX1" fmla="*/ 2744789 w 11594806"/>
              <a:gd name="connsiteY1" fmla="*/ 0 h 6211316"/>
              <a:gd name="connsiteX2" fmla="*/ 2755174 w 11594806"/>
              <a:gd name="connsiteY2" fmla="*/ 2097 h 6211316"/>
              <a:gd name="connsiteX3" fmla="*/ 2756145 w 11594806"/>
              <a:gd name="connsiteY3" fmla="*/ 2004 h 6211316"/>
              <a:gd name="connsiteX4" fmla="*/ 2911746 w 11594806"/>
              <a:gd name="connsiteY4" fmla="*/ 66456 h 6211316"/>
              <a:gd name="connsiteX5" fmla="*/ 3177015 w 11594806"/>
              <a:gd name="connsiteY5" fmla="*/ 331724 h 6211316"/>
              <a:gd name="connsiteX6" fmla="*/ 3179777 w 11594806"/>
              <a:gd name="connsiteY6" fmla="*/ 331724 h 6211316"/>
              <a:gd name="connsiteX7" fmla="*/ 3187631 w 11594806"/>
              <a:gd name="connsiteY7" fmla="*/ 343373 h 6211316"/>
              <a:gd name="connsiteX8" fmla="*/ 3331709 w 11594806"/>
              <a:gd name="connsiteY8" fmla="*/ 403052 h 6211316"/>
              <a:gd name="connsiteX9" fmla="*/ 11228832 w 11594806"/>
              <a:gd name="connsiteY9" fmla="*/ 403052 h 6211316"/>
              <a:gd name="connsiteX10" fmla="*/ 11228832 w 11594806"/>
              <a:gd name="connsiteY10" fmla="*/ 403640 h 6211316"/>
              <a:gd name="connsiteX11" fmla="*/ 11594806 w 11594806"/>
              <a:gd name="connsiteY11" fmla="*/ 403640 h 6211316"/>
              <a:gd name="connsiteX12" fmla="*/ 11594806 w 11594806"/>
              <a:gd name="connsiteY12" fmla="*/ 6211316 h 6211316"/>
              <a:gd name="connsiteX13" fmla="*/ 11228832 w 11594806"/>
              <a:gd name="connsiteY13" fmla="*/ 6211316 h 6211316"/>
              <a:gd name="connsiteX14" fmla="*/ 9775631 w 11594806"/>
              <a:gd name="connsiteY14" fmla="*/ 6211316 h 6211316"/>
              <a:gd name="connsiteX15" fmla="*/ 0 w 11594806"/>
              <a:gd name="connsiteY15" fmla="*/ 6211316 h 6211316"/>
              <a:gd name="connsiteX16" fmla="*/ 0 w 11594806"/>
              <a:gd name="connsiteY16" fmla="*/ 331724 h 6211316"/>
              <a:gd name="connsiteX17" fmla="*/ 0 w 11594806"/>
              <a:gd name="connsiteY17" fmla="*/ 119025 h 6211316"/>
              <a:gd name="connsiteX18" fmla="*/ 119025 w 11594806"/>
              <a:gd name="connsiteY18" fmla="*/ 0 h 62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594806" h="6211316">
                <a:moveTo>
                  <a:pt x="119025" y="0"/>
                </a:moveTo>
                <a:lnTo>
                  <a:pt x="2744789" y="0"/>
                </a:lnTo>
                <a:lnTo>
                  <a:pt x="2755174" y="2097"/>
                </a:lnTo>
                <a:lnTo>
                  <a:pt x="2756145" y="2004"/>
                </a:lnTo>
                <a:cubicBezTo>
                  <a:pt x="2812461" y="2004"/>
                  <a:pt x="2868778" y="23488"/>
                  <a:pt x="2911746" y="66456"/>
                </a:cubicBezTo>
                <a:lnTo>
                  <a:pt x="3177015" y="331724"/>
                </a:lnTo>
                <a:lnTo>
                  <a:pt x="3179777" y="331724"/>
                </a:lnTo>
                <a:lnTo>
                  <a:pt x="3187631" y="343373"/>
                </a:lnTo>
                <a:cubicBezTo>
                  <a:pt x="3224504" y="380246"/>
                  <a:pt x="3275443" y="403052"/>
                  <a:pt x="3331709" y="403052"/>
                </a:cubicBezTo>
                <a:lnTo>
                  <a:pt x="11228832" y="403052"/>
                </a:lnTo>
                <a:lnTo>
                  <a:pt x="11228832" y="403640"/>
                </a:lnTo>
                <a:lnTo>
                  <a:pt x="11594806" y="403640"/>
                </a:lnTo>
                <a:lnTo>
                  <a:pt x="11594806" y="6211316"/>
                </a:lnTo>
                <a:lnTo>
                  <a:pt x="11228832" y="6211316"/>
                </a:lnTo>
                <a:lnTo>
                  <a:pt x="9775631" y="6211316"/>
                </a:lnTo>
                <a:lnTo>
                  <a:pt x="0" y="6211316"/>
                </a:lnTo>
                <a:lnTo>
                  <a:pt x="0" y="331724"/>
                </a:lnTo>
                <a:lnTo>
                  <a:pt x="0" y="119025"/>
                </a:lnTo>
                <a:cubicBezTo>
                  <a:pt x="0" y="53289"/>
                  <a:pt x="53289" y="0"/>
                  <a:pt x="119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74" y="367470"/>
            <a:ext cx="265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FRIENDS FANPAGE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7B87B5-E3A4-4989-BB7C-DA457261B532}"/>
              </a:ext>
            </a:extLst>
          </p:cNvPr>
          <p:cNvSpPr/>
          <p:nvPr/>
        </p:nvSpPr>
        <p:spPr>
          <a:xfrm>
            <a:off x="8017637" y="1453954"/>
            <a:ext cx="3389504" cy="305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Mobile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상단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top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영역 고정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이미지 터치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캐릭터 설명박스가 하단으로 내려옴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 버튼 터치 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글로벌 네비게이션 메뉴 등장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279A8-81AB-E4F0-A647-C0A7466003C0}"/>
              </a:ext>
            </a:extLst>
          </p:cNvPr>
          <p:cNvSpPr/>
          <p:nvPr/>
        </p:nvSpPr>
        <p:spPr>
          <a:xfrm>
            <a:off x="1245778" y="5344147"/>
            <a:ext cx="6310269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                         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Main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– hover                 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햄버거버튼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터치시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     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9A5001-2DD6-B0FF-A28C-AE5F1B7B2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2" y="1221987"/>
            <a:ext cx="7382905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9320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666</Words>
  <Application>Microsoft Office PowerPoint</Application>
  <PresentationFormat>와이드스크린</PresentationFormat>
  <Paragraphs>230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ezm</cp:lastModifiedBy>
  <cp:revision>76</cp:revision>
  <dcterms:created xsi:type="dcterms:W3CDTF">2022-02-11T02:11:51Z</dcterms:created>
  <dcterms:modified xsi:type="dcterms:W3CDTF">2022-06-21T13:53:08Z</dcterms:modified>
</cp:coreProperties>
</file>